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1" r:id="rId6"/>
    <p:sldId id="285" r:id="rId7"/>
    <p:sldId id="286" r:id="rId8"/>
    <p:sldId id="287" r:id="rId9"/>
    <p:sldId id="288" r:id="rId10"/>
    <p:sldId id="289" r:id="rId11"/>
    <p:sldId id="290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83" r:id="rId26"/>
    <p:sldId id="275" r:id="rId27"/>
    <p:sldId id="291" r:id="rId28"/>
    <p:sldId id="292" r:id="rId29"/>
    <p:sldId id="277" r:id="rId30"/>
    <p:sldId id="278" r:id="rId31"/>
    <p:sldId id="279" r:id="rId32"/>
    <p:sldId id="295" r:id="rId33"/>
    <p:sldId id="293" r:id="rId34"/>
    <p:sldId id="294" r:id="rId35"/>
    <p:sldId id="296" r:id="rId36"/>
    <p:sldId id="297" r:id="rId37"/>
    <p:sldId id="280" r:id="rId38"/>
    <p:sldId id="281" r:id="rId39"/>
    <p:sldId id="284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E276F-505E-DF47-83C4-F253589C875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FA5A9-35CC-FD4F-9F9A-FD81A06A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F821B-4469-4A75-B7B9-E9D1AEE0913A}" type="slidenum">
              <a:rPr lang="en-US"/>
              <a:pPr/>
              <a:t>7</a:t>
            </a:fld>
            <a:endParaRPr lang="en-US"/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91A79-B7CA-4D64-BCE7-8743DEF4BEDA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32015-CD68-4CC2-AEF9-A6FB3C7ECA68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17F2-ACBE-4B7B-A9AE-22FEA9A4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6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83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381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286000" cy="457200"/>
          </a:xfrm>
        </p:spPr>
        <p:txBody>
          <a:bodyPr/>
          <a:lstStyle>
            <a:lvl1pPr>
              <a:defRPr/>
            </a:lvl1pPr>
          </a:lstStyle>
          <a:p>
            <a:fld id="{4E10E2C2-F402-4869-BE53-C1ADA0C08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91988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9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D603-0F79-4075-B42C-2960668CEBD8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A0DE-8A09-490F-A897-DE6D33D0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Telephone.asf" TargetMode="External"/><Relationship Id="rId3" Type="http://schemas.openxmlformats.org/officeDocument/2006/relationships/hyperlink" Target="Assembly_Line.asf" TargetMode="External"/><Relationship Id="rId4" Type="http://schemas.openxmlformats.org/officeDocument/2006/relationships/hyperlink" Target="Orville_and_Wilbur_Wright.asf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hyperlink" Target="The_Conquest_of_the_Air_Caught_on_Film.asf" TargetMode="External"/><Relationship Id="rId10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836491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16738"/>
            <a:ext cx="9570563" cy="71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943600"/>
            <a:ext cx="7696200" cy="1089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America at the turn of the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cotton gin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9530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Eli </a:t>
            </a:r>
            <a:r>
              <a:rPr lang="en-US" sz="2800" dirty="0">
                <a:solidFill>
                  <a:srgbClr val="FF0000"/>
                </a:solidFill>
              </a:rPr>
              <a:t>Whitney </a:t>
            </a:r>
            <a:r>
              <a:rPr lang="en-US" sz="2800" dirty="0"/>
              <a:t>also invented the cotton gin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The gin took the seeds out of the cotton, which was much faster than doing it by hand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The cotton gin also greatly expanded the need for </a:t>
            </a:r>
            <a:r>
              <a:rPr lang="en-US" sz="2800" dirty="0" smtClean="0"/>
              <a:t>slaves, and was one factor which led to the outbreak of the Civil War</a:t>
            </a:r>
            <a:endParaRPr lang="en-US" sz="2800" dirty="0"/>
          </a:p>
        </p:txBody>
      </p:sp>
      <p:pic>
        <p:nvPicPr>
          <p:cNvPr id="43013" name="Picture 5" descr="cotton_g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799" y="1905000"/>
            <a:ext cx="3524693" cy="3400425"/>
          </a:xfrm>
        </p:spPr>
      </p:pic>
      <p:pic>
        <p:nvPicPr>
          <p:cNvPr id="62466" name="Picture 2" descr="http://www.learnnc.org/lp/media/uploads/2009/09/2997265506_199658291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3683498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475010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8763000" cy="57150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New technologies provided the country with the means to flourish and grow</a:t>
            </a:r>
          </a:p>
          <a:p>
            <a:r>
              <a:rPr lang="en-US" dirty="0" smtClean="0"/>
              <a:t>Better farming tech. = more food</a:t>
            </a:r>
          </a:p>
          <a:p>
            <a:endParaRPr lang="en-US" dirty="0" smtClean="0"/>
          </a:p>
          <a:p>
            <a:r>
              <a:rPr lang="en-US" dirty="0" smtClean="0"/>
              <a:t>More Food = more people, and fewer people having to farm leaving them able to innovate and manufacture goods</a:t>
            </a:r>
          </a:p>
          <a:p>
            <a:endParaRPr lang="en-US" dirty="0" smtClean="0"/>
          </a:p>
          <a:p>
            <a:r>
              <a:rPr lang="en-US" dirty="0" smtClean="0"/>
              <a:t>More people available for manufacturing and innovation = increased industrialization</a:t>
            </a:r>
          </a:p>
        </p:txBody>
      </p:sp>
    </p:spTree>
    <p:extLst>
      <p:ext uri="{BB962C8B-B14F-4D97-AF65-F5344CB8AC3E}">
        <p14:creationId xmlns:p14="http://schemas.microsoft.com/office/powerpoint/2010/main" val="2677881878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10" descr="railroad time zones established in 18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01156"/>
            <a:ext cx="3539882" cy="268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Impact of Railroads on America during the Gilded Age</a:t>
            </a: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71600"/>
            <a:ext cx="44196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Stimulated growth of other industries (steel, iron, coal, lumber, livestock)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to the growth of cities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 increase westward expansion of America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time zones were created to get everyone on correct time</a:t>
            </a:r>
          </a:p>
          <a:p>
            <a:pPr lvl="1">
              <a:lnSpc>
                <a:spcPct val="80000"/>
              </a:lnSpc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connected country in a way it had never been before</a:t>
            </a:r>
          </a:p>
          <a:p>
            <a:pPr lvl="1">
              <a:lnSpc>
                <a:spcPct val="80000"/>
              </a:lnSpc>
              <a:defRPr/>
            </a:pPr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 much higher rates to small western farmers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 discounts to large 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Agri-business</a:t>
            </a:r>
          </a:p>
          <a:p>
            <a:pPr lvl="1">
              <a:lnSpc>
                <a:spcPct val="80000"/>
              </a:lnSpc>
              <a:defRPr/>
            </a:pP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Bribed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of Congress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land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grants</a:t>
            </a:r>
          </a:p>
          <a:p>
            <a:pPr lvl="1">
              <a:lnSpc>
                <a:spcPct val="8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600" dirty="0" smtClean="0"/>
          </a:p>
        </p:txBody>
      </p:sp>
      <p:pic>
        <p:nvPicPr>
          <p:cNvPr id="8196" name="Picture 6" descr="EF69FAE9-E950-9521-EB82C496CD48FAA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33484"/>
            <a:ext cx="3518111" cy="26716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 descr="octupus carto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0743" y="1371600"/>
            <a:ext cx="4800600" cy="465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0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u="sng" dirty="0" smtClean="0"/>
              <a:t>Railroad Legislation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915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Interstate Commerce Act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1887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Government oversight of the railroad industry to prevent unfair shipping prices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to more financial problems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(some railroads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forced out of business, which led 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 of 1893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companies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buying up the railways, which paved the way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Businesses</a:t>
            </a:r>
          </a:p>
        </p:txBody>
      </p:sp>
    </p:spTree>
    <p:extLst>
      <p:ext uri="{BB962C8B-B14F-4D97-AF65-F5344CB8AC3E}">
        <p14:creationId xmlns:p14="http://schemas.microsoft.com/office/powerpoint/2010/main" val="41259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smaller companies out of business and/or purchasing the competition became the norm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consolidation of influence in the nations industries into the hands of a few wealthy business owners led to the rise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“Big Business”</a:t>
            </a:r>
          </a:p>
          <a:p>
            <a:endParaRPr lang="en-U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many strategies to try and gain a larger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“Market Share”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control of industries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6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http://www.boardgamecapital.com/game_images/monop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7741"/>
            <a:ext cx="3276600" cy="27452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Horizontal Consolidation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idea that one company assumes control of all the competing companies, creating a Monopoly.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Monopoly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When one company or supplier controls all or most of a certain industry or commodity.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0" y="1773238"/>
            <a:ext cx="3668713" cy="4491037"/>
            <a:chOff x="211" y="1485"/>
            <a:chExt cx="1572" cy="1373"/>
          </a:xfrm>
        </p:grpSpPr>
        <p:pic>
          <p:nvPicPr>
            <p:cNvPr id="17436" name="Picture 126" descr="ch6_slide16_back.jpg                                           00046047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" y="1485"/>
              <a:ext cx="1572" cy="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7" name="Text Box 137"/>
            <p:cNvSpPr txBox="1">
              <a:spLocks noChangeArrowheads="1"/>
            </p:cNvSpPr>
            <p:nvPr/>
          </p:nvSpPr>
          <p:spPr bwMode="auto">
            <a:xfrm>
              <a:off x="251" y="2591"/>
              <a:ext cx="142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 sz="2000" b="1"/>
                <a:t>Independent Oil refineries</a:t>
              </a:r>
            </a:p>
          </p:txBody>
        </p:sp>
      </p:grpSp>
      <p:sp>
        <p:nvSpPr>
          <p:cNvPr id="509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ndingo" pitchFamily="2" charset="0"/>
              </a:rPr>
              <a:t>Horizontal Consolidation</a:t>
            </a:r>
          </a:p>
        </p:txBody>
      </p:sp>
      <p:pic>
        <p:nvPicPr>
          <p:cNvPr id="510079" name="Picture 127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2150"/>
            <a:ext cx="11604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081" name="Picture 129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300" y="1979613"/>
            <a:ext cx="1136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082" name="Picture 130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890713"/>
            <a:ext cx="11715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083" name="Picture 131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0813"/>
            <a:ext cx="11604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084" name="Picture 132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2703513"/>
            <a:ext cx="11191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085" name="Picture 133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0" y="2767013"/>
            <a:ext cx="10144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086" name="Picture 134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0913"/>
            <a:ext cx="116046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087" name="Picture 135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3452813"/>
            <a:ext cx="11668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088" name="Picture 136" descr="oilrefinery.jpg                                                00046047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3490913"/>
            <a:ext cx="12255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3594100" y="1760538"/>
            <a:ext cx="5549900" cy="4500562"/>
            <a:chOff x="1720" y="1485"/>
            <a:chExt cx="1999" cy="1373"/>
          </a:xfrm>
        </p:grpSpPr>
        <p:pic>
          <p:nvPicPr>
            <p:cNvPr id="17433" name="Picture 128" descr="ch6_slide16_a.jpg                                              00046047Macintosh HD                   ABA78158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7" y="1485"/>
              <a:ext cx="1992" cy="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4" name="Text Box 138"/>
            <p:cNvSpPr txBox="1">
              <a:spLocks noChangeArrowheads="1"/>
            </p:cNvSpPr>
            <p:nvPr/>
          </p:nvSpPr>
          <p:spPr bwMode="auto">
            <a:xfrm>
              <a:off x="2211" y="2591"/>
              <a:ext cx="105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 sz="2000" b="1"/>
                <a:t>Standard Oil Company</a:t>
              </a:r>
            </a:p>
          </p:txBody>
        </p:sp>
        <p:sp>
          <p:nvSpPr>
            <p:cNvPr id="17435" name="Text Box 139"/>
            <p:cNvSpPr txBox="1">
              <a:spLocks noChangeArrowheads="1"/>
            </p:cNvSpPr>
            <p:nvPr/>
          </p:nvSpPr>
          <p:spPr bwMode="auto">
            <a:xfrm>
              <a:off x="1720" y="1680"/>
              <a:ext cx="65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60000"/>
                </a:lnSpc>
                <a:buFontTx/>
                <a:buNone/>
              </a:pPr>
              <a:r>
                <a:rPr lang="en-US" altLang="en-US" sz="2400" b="1"/>
                <a:t>purchased</a:t>
              </a:r>
            </a:p>
            <a:p>
              <a:pPr algn="ctr">
                <a:lnSpc>
                  <a:spcPct val="60000"/>
                </a:lnSpc>
                <a:buFontTx/>
                <a:buNone/>
              </a:pPr>
              <a:r>
                <a:rPr lang="en-US" altLang="en-US" sz="2400" b="1"/>
                <a:t> by </a:t>
              </a:r>
            </a:p>
            <a:p>
              <a:pPr algn="ctr">
                <a:lnSpc>
                  <a:spcPct val="60000"/>
                </a:lnSpc>
                <a:buFontTx/>
                <a:buNone/>
              </a:pPr>
              <a:r>
                <a:rPr lang="en-US" altLang="en-US" sz="2400" b="1"/>
                <a:t>Rockefellar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8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5"/>
          <p:cNvGrpSpPr>
            <a:grpSpLocks/>
          </p:cNvGrpSpPr>
          <p:nvPr/>
        </p:nvGrpSpPr>
        <p:grpSpPr bwMode="auto">
          <a:xfrm>
            <a:off x="2895600" y="0"/>
            <a:ext cx="4333875" cy="6858000"/>
            <a:chOff x="3918" y="575"/>
            <a:chExt cx="1020" cy="2966"/>
          </a:xfrm>
        </p:grpSpPr>
        <p:pic>
          <p:nvPicPr>
            <p:cNvPr id="55367" name="Picture 286" descr="ch6_slide16_b.gif                                              00012F2CMacintosh HD                   B7958625:"/>
            <p:cNvPicPr>
              <a:picLocks noChangeAspect="1" noChangeArrowheads="1"/>
            </p:cNvPicPr>
            <p:nvPr/>
          </p:nvPicPr>
          <p:blipFill>
            <a:blip r:embed="rId2" cstate="print"/>
            <a:srcRect r="41884"/>
            <a:stretch>
              <a:fillRect/>
            </a:stretch>
          </p:blipFill>
          <p:spPr bwMode="auto">
            <a:xfrm>
              <a:off x="3918" y="575"/>
              <a:ext cx="928" cy="2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68" name="Text Box 287"/>
            <p:cNvSpPr txBox="1">
              <a:spLocks noChangeArrowheads="1"/>
            </p:cNvSpPr>
            <p:nvPr/>
          </p:nvSpPr>
          <p:spPr bwMode="auto">
            <a:xfrm>
              <a:off x="3920" y="641"/>
              <a:ext cx="67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 smtClean="0"/>
                <a:t>Coal </a:t>
              </a:r>
              <a:r>
                <a:rPr lang="en-US" altLang="en-US" sz="1200" dirty="0"/>
                <a:t>fields</a:t>
              </a:r>
            </a:p>
          </p:txBody>
        </p:sp>
        <p:sp>
          <p:nvSpPr>
            <p:cNvPr id="55369" name="Text Box 288"/>
            <p:cNvSpPr txBox="1">
              <a:spLocks noChangeArrowheads="1"/>
            </p:cNvSpPr>
            <p:nvPr/>
          </p:nvSpPr>
          <p:spPr bwMode="auto">
            <a:xfrm>
              <a:off x="3920" y="1333"/>
              <a:ext cx="84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/>
                <a:t>Iron ore deposits</a:t>
              </a:r>
            </a:p>
          </p:txBody>
        </p:sp>
        <p:sp>
          <p:nvSpPr>
            <p:cNvPr id="55370" name="Text Box 289"/>
            <p:cNvSpPr txBox="1">
              <a:spLocks noChangeArrowheads="1"/>
            </p:cNvSpPr>
            <p:nvPr/>
          </p:nvSpPr>
          <p:spPr bwMode="auto">
            <a:xfrm>
              <a:off x="3918" y="2401"/>
              <a:ext cx="38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/>
                <a:t>Ships</a:t>
              </a:r>
            </a:p>
          </p:txBody>
        </p:sp>
        <p:sp>
          <p:nvSpPr>
            <p:cNvPr id="55371" name="Text Box 290"/>
            <p:cNvSpPr txBox="1">
              <a:spLocks noChangeArrowheads="1"/>
            </p:cNvSpPr>
            <p:nvPr/>
          </p:nvSpPr>
          <p:spPr bwMode="auto">
            <a:xfrm>
              <a:off x="3918" y="2940"/>
              <a:ext cx="63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/>
                <a:t>Railroads</a:t>
              </a:r>
            </a:p>
          </p:txBody>
        </p:sp>
        <p:sp>
          <p:nvSpPr>
            <p:cNvPr id="55372" name="Text Box 291"/>
            <p:cNvSpPr txBox="1">
              <a:spLocks noChangeArrowheads="1"/>
            </p:cNvSpPr>
            <p:nvPr/>
          </p:nvSpPr>
          <p:spPr bwMode="auto">
            <a:xfrm>
              <a:off x="4352" y="1490"/>
              <a:ext cx="57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altLang="en-US" sz="1100"/>
                <a:t>purchased by Carnegie</a:t>
              </a:r>
            </a:p>
          </p:txBody>
        </p:sp>
        <p:sp>
          <p:nvSpPr>
            <p:cNvPr id="55373" name="Text Box 292"/>
            <p:cNvSpPr txBox="1">
              <a:spLocks noChangeArrowheads="1"/>
            </p:cNvSpPr>
            <p:nvPr/>
          </p:nvSpPr>
          <p:spPr bwMode="auto">
            <a:xfrm>
              <a:off x="4344" y="902"/>
              <a:ext cx="57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altLang="en-US" sz="1100"/>
                <a:t>purchased by Carnegie</a:t>
              </a:r>
            </a:p>
          </p:txBody>
        </p:sp>
        <p:sp>
          <p:nvSpPr>
            <p:cNvPr id="55374" name="Text Box 293"/>
            <p:cNvSpPr txBox="1">
              <a:spLocks noChangeArrowheads="1"/>
            </p:cNvSpPr>
            <p:nvPr/>
          </p:nvSpPr>
          <p:spPr bwMode="auto">
            <a:xfrm>
              <a:off x="4360" y="2648"/>
              <a:ext cx="57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altLang="en-US" sz="1100"/>
                <a:t>purchased by Carnegie</a:t>
              </a:r>
            </a:p>
          </p:txBody>
        </p:sp>
        <p:sp>
          <p:nvSpPr>
            <p:cNvPr id="55375" name="Text Box 294"/>
            <p:cNvSpPr txBox="1">
              <a:spLocks noChangeArrowheads="1"/>
            </p:cNvSpPr>
            <p:nvPr/>
          </p:nvSpPr>
          <p:spPr bwMode="auto">
            <a:xfrm>
              <a:off x="4352" y="3163"/>
              <a:ext cx="57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altLang="en-US" sz="1100"/>
                <a:t>purchased by Carnegie</a:t>
              </a:r>
            </a:p>
          </p:txBody>
        </p:sp>
        <p:sp>
          <p:nvSpPr>
            <p:cNvPr id="55376" name="Text Box 295"/>
            <p:cNvSpPr txBox="1">
              <a:spLocks noChangeArrowheads="1"/>
            </p:cNvSpPr>
            <p:nvPr/>
          </p:nvSpPr>
          <p:spPr bwMode="auto">
            <a:xfrm>
              <a:off x="3920" y="1822"/>
              <a:ext cx="67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/>
                <a:t>Steel mills</a:t>
              </a:r>
            </a:p>
          </p:txBody>
        </p:sp>
        <p:sp>
          <p:nvSpPr>
            <p:cNvPr id="55377" name="Text Box 296"/>
            <p:cNvSpPr txBox="1">
              <a:spLocks noChangeArrowheads="1"/>
            </p:cNvSpPr>
            <p:nvPr/>
          </p:nvSpPr>
          <p:spPr bwMode="auto">
            <a:xfrm>
              <a:off x="4344" y="2076"/>
              <a:ext cx="57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FontTx/>
                <a:buNone/>
              </a:pPr>
              <a:r>
                <a:rPr lang="en-US" altLang="en-US" sz="1100"/>
                <a:t>purchased by Carnegie</a:t>
              </a:r>
            </a:p>
          </p:txBody>
        </p:sp>
      </p:grpSp>
      <p:sp>
        <p:nvSpPr>
          <p:cNvPr id="509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3355" y="83132"/>
            <a:ext cx="3048000" cy="1143000"/>
          </a:xfrm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dingo" pitchFamily="2" charset="0"/>
              </a:rPr>
              <a:t>Vertical </a:t>
            </a:r>
            <a:b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dingo" pitchFamily="2" charset="0"/>
              </a:rPr>
            </a:br>
            <a: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dingo" pitchFamily="2" charset="0"/>
              </a:rPr>
              <a:t>Integration</a:t>
            </a:r>
          </a:p>
        </p:txBody>
      </p:sp>
      <p:pic>
        <p:nvPicPr>
          <p:cNvPr id="510249" name="Picture 297" descr="ch6_slide16_b.gif                                              00012F2CMacintosh HD                   B7958625:"/>
          <p:cNvPicPr>
            <a:picLocks noChangeAspect="1" noChangeArrowheads="1"/>
          </p:cNvPicPr>
          <p:nvPr/>
        </p:nvPicPr>
        <p:blipFill>
          <a:blip r:embed="rId2" cstate="print"/>
          <a:srcRect l="57172" r="-536"/>
          <a:stretch>
            <a:fillRect/>
          </a:stretch>
        </p:blipFill>
        <p:spPr bwMode="auto">
          <a:xfrm>
            <a:off x="6886575" y="0"/>
            <a:ext cx="247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226132"/>
            <a:ext cx="289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idea of controlling every aspect of producing, selling and shipping a product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This can also result in a monopoly, commonly referred to as a </a:t>
            </a:r>
            <a:r>
              <a:rPr lang="en-US" sz="2400" dirty="0" smtClean="0">
                <a:solidFill>
                  <a:srgbClr val="0000FF"/>
                </a:solidFill>
              </a:rPr>
              <a:t>Vertical Monopoly.</a:t>
            </a:r>
          </a:p>
        </p:txBody>
      </p:sp>
    </p:spTree>
    <p:extLst>
      <p:ext uri="{BB962C8B-B14F-4D97-AF65-F5344CB8AC3E}">
        <p14:creationId xmlns:p14="http://schemas.microsoft.com/office/powerpoint/2010/main" val="42692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  <a:noFill/>
          <a:ln/>
          <a:effectLst>
            <a:outerShdw dist="35921" dir="2700000" algn="ctr" rotWithShape="0">
              <a:srgbClr val="008080"/>
            </a:outerShdw>
          </a:effectLst>
        </p:spPr>
        <p:txBody>
          <a:bodyPr lIns="90488" tIns="44450" rIns="90488" bIns="44450">
            <a:normAutofit fontScale="90000"/>
          </a:bodyPr>
          <a:lstStyle/>
          <a:p>
            <a:r>
              <a:rPr lang="en-US" b="1" dirty="0">
                <a:solidFill>
                  <a:srgbClr val="FFFF99"/>
                </a:solidFill>
                <a:latin typeface="Spirit Medium" pitchFamily="34" charset="0"/>
              </a:rPr>
              <a:t>Vertical and Horizontal </a:t>
            </a:r>
            <a:r>
              <a:rPr lang="en-US" b="1" dirty="0" smtClean="0">
                <a:solidFill>
                  <a:srgbClr val="FFFF99"/>
                </a:solidFill>
                <a:latin typeface="Spirit Medium" pitchFamily="34" charset="0"/>
              </a:rPr>
              <a:t>Integration</a:t>
            </a:r>
            <a:endParaRPr lang="en-US" b="1" dirty="0">
              <a:solidFill>
                <a:srgbClr val="FFFF99"/>
              </a:solidFill>
              <a:latin typeface="Spirit Medium" pitchFamily="34" charset="0"/>
            </a:endParaRPr>
          </a:p>
        </p:txBody>
      </p:sp>
      <p:pic>
        <p:nvPicPr>
          <p:cNvPr id="80899" name="Picture 3" descr="c18f0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>
          <a:xfrm>
            <a:off x="533400" y="1292225"/>
            <a:ext cx="7848600" cy="5408253"/>
          </a:xfr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89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Robber Barons or Captains of Industry?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sz="4400" dirty="0" smtClean="0"/>
              <a:t>Are these big business men good guys or bad guys?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91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867400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Gilding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process of covering something in a thin layer of Gold, making it seem more valuable than it is.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period was one of rapid Industrialization and Growth of the American Economy 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it also caused rampant poverty, overcrowding, and corruption within the country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pbs.org/marktwain/scrapbook/05_gilded_age/images/05_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79236"/>
            <a:ext cx="2266462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6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Robber Barons or Captains of Industry?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334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Robber Barons </a:t>
            </a:r>
          </a:p>
          <a:p>
            <a:pPr lvl="1"/>
            <a:r>
              <a:rPr lang="en-US" dirty="0"/>
              <a:t>Drove out competing businesses with mean, though not yet illegal, practices.</a:t>
            </a:r>
          </a:p>
          <a:p>
            <a:pPr lvl="1"/>
            <a:r>
              <a:rPr lang="en-US" dirty="0" smtClean="0"/>
              <a:t>Business leaders who treated workers poorly or with little consideration</a:t>
            </a:r>
          </a:p>
          <a:p>
            <a:pPr lvl="1"/>
            <a:r>
              <a:rPr lang="en-US" dirty="0" smtClean="0"/>
              <a:t>Bribed political officials to get what they wanted</a:t>
            </a:r>
            <a:endParaRPr lang="en-US" dirty="0"/>
          </a:p>
        </p:txBody>
      </p:sp>
      <p:pic>
        <p:nvPicPr>
          <p:cNvPr id="98306" name="Picture 2" descr="http://ninjapiratequeen.files.wordpress.com/2011/03/combinations.gif?w=392&amp;h=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733800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1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Robber Barons or Captains of Industry?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Captains of Industry</a:t>
            </a:r>
          </a:p>
          <a:p>
            <a:pPr lvl="1"/>
            <a:r>
              <a:rPr lang="en-US" dirty="0" smtClean="0"/>
              <a:t>Business leaders who served the nation in a positive way, Usually through philanthropy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Philanthropy</a:t>
            </a:r>
            <a:r>
              <a:rPr lang="en-US" dirty="0" smtClean="0"/>
              <a:t> is the act of doing something for the good of others such as:</a:t>
            </a:r>
          </a:p>
          <a:p>
            <a:pPr lvl="2"/>
            <a:r>
              <a:rPr lang="en-US" sz="2800" dirty="0" smtClean="0"/>
              <a:t>Creating jobs</a:t>
            </a:r>
          </a:p>
          <a:p>
            <a:pPr lvl="2"/>
            <a:r>
              <a:rPr lang="en-US" sz="2800" dirty="0" smtClean="0"/>
              <a:t>Building up the nation’s wealth, and power</a:t>
            </a:r>
          </a:p>
          <a:p>
            <a:pPr lvl="2"/>
            <a:r>
              <a:rPr lang="en-US" sz="2800" dirty="0" smtClean="0"/>
              <a:t>Financing parks, schools, hospitals, libraries, </a:t>
            </a:r>
            <a:r>
              <a:rPr lang="en-US" sz="2800" dirty="0" err="1" smtClean="0"/>
              <a:t>etc</a:t>
            </a:r>
            <a:r>
              <a:rPr lang="en-US" sz="2800" dirty="0" smtClean="0"/>
              <a:t>……</a:t>
            </a:r>
          </a:p>
          <a:p>
            <a:pPr lvl="2"/>
            <a:r>
              <a:rPr lang="en-US" sz="2800" dirty="0" smtClean="0"/>
              <a:t>Donating to, or organizing, Charity Organizations</a:t>
            </a:r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sz="2800" dirty="0" smtClean="0"/>
          </a:p>
          <a:p>
            <a:pPr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531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erohedge.com/sites/default/files/images/user5/imageroot/2012/11/bankers%20vs%20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18" y="1447800"/>
            <a:ext cx="4576082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Corruption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7244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politicians in the country at this time turned a blind eye to the problems of corruption and unfair business practices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style of government which leaves business to do as it will is called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Laissez Faire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Laissez Faire is a French term which means leave it alone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9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Abuses of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Big Businesses would do anything to make more money</a:t>
            </a:r>
          </a:p>
          <a:p>
            <a:pPr lvl="1"/>
            <a:r>
              <a:rPr lang="en-US" dirty="0" smtClean="0"/>
              <a:t>Employees were generally paid very little for long hours of work (usually 12 hours a day 6 days a week)</a:t>
            </a:r>
          </a:p>
          <a:p>
            <a:pPr lvl="1"/>
            <a:r>
              <a:rPr lang="en-US" dirty="0" smtClean="0"/>
              <a:t>Working conditions were poor and often dangerous. IE. Sweatshops</a:t>
            </a:r>
          </a:p>
          <a:p>
            <a:pPr lvl="1"/>
            <a:r>
              <a:rPr lang="en-US" dirty="0" smtClean="0"/>
              <a:t>Women, Children, and Immigrants were utilized by the thousands as cheap labor</a:t>
            </a:r>
          </a:p>
          <a:p>
            <a:pPr lvl="1"/>
            <a:r>
              <a:rPr lang="en-US" dirty="0" smtClean="0"/>
              <a:t>Many people lived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Towns </a:t>
            </a:r>
            <a:r>
              <a:rPr lang="en-US" dirty="0" smtClean="0"/>
              <a:t>where they paid most of their wage back to the company in exchange for rent and the things they need to survive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2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8307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Immigration</a:t>
            </a:r>
          </a:p>
          <a:p>
            <a:pPr lvl="1"/>
            <a:r>
              <a:rPr lang="en-US" dirty="0" smtClean="0"/>
              <a:t>Hundreds of thousands of new immigrants came to America to make a living in the newly expanding Industrial Economy</a:t>
            </a:r>
          </a:p>
          <a:p>
            <a:pPr lvl="1"/>
            <a:r>
              <a:rPr lang="en-US" dirty="0" smtClean="0"/>
              <a:t>Most of these “New Immigrants” came from areas in Southern and Eastern Europe</a:t>
            </a:r>
          </a:p>
          <a:p>
            <a:pPr lvl="1"/>
            <a:r>
              <a:rPr lang="en-US" dirty="0" smtClean="0"/>
              <a:t>Most were poor with little or no way of supporting themselves in America</a:t>
            </a:r>
          </a:p>
          <a:p>
            <a:pPr lvl="1"/>
            <a:r>
              <a:rPr lang="en-US" dirty="0" smtClean="0"/>
              <a:t>They were also more likely to settle in the cities near factory jobs than were the “Old” immigrants who mainly moved west and farmed.</a:t>
            </a:r>
          </a:p>
        </p:txBody>
      </p:sp>
    </p:spTree>
    <p:extLst>
      <p:ext uri="{BB962C8B-B14F-4D97-AF65-F5344CB8AC3E}">
        <p14:creationId xmlns:p14="http://schemas.microsoft.com/office/powerpoint/2010/main" val="334342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830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Immigration</a:t>
            </a:r>
          </a:p>
          <a:p>
            <a:pPr lvl="1"/>
            <a:r>
              <a:rPr lang="en-US" dirty="0" smtClean="0"/>
              <a:t>Another group that was immigrating to the U.S. in large numbers at this time was the Chinese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Nativists-</a:t>
            </a:r>
            <a:r>
              <a:rPr lang="en-US" dirty="0" smtClean="0"/>
              <a:t> or people who thought immigration was ruining the country were unhappy with the Chinese, Jews, and Catholics moving into the country</a:t>
            </a:r>
          </a:p>
          <a:p>
            <a:pPr lvl="1"/>
            <a:r>
              <a:rPr lang="en-US" dirty="0" smtClean="0"/>
              <a:t>This led to legislation limiting who could enter the country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Chinese Exclusion Act </a:t>
            </a:r>
            <a:r>
              <a:rPr lang="en-US" dirty="0" smtClean="0"/>
              <a:t>outlawed Chinese laborers from immigrating to the country in 1882.</a:t>
            </a:r>
          </a:p>
        </p:txBody>
      </p:sp>
    </p:spTree>
    <p:extLst>
      <p:ext uri="{BB962C8B-B14F-4D97-AF65-F5344CB8AC3E}">
        <p14:creationId xmlns:p14="http://schemas.microsoft.com/office/powerpoint/2010/main" val="26562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61772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Immigration</a:t>
            </a:r>
          </a:p>
          <a:p>
            <a:pPr lvl="1"/>
            <a:r>
              <a:rPr lang="en-US" dirty="0" smtClean="0"/>
              <a:t>The movement of people towards cities is called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Urbanization</a:t>
            </a:r>
          </a:p>
          <a:p>
            <a:pPr lvl="1"/>
            <a:r>
              <a:rPr lang="en-US" dirty="0" smtClean="0"/>
              <a:t>U.S. industrial cities became massively over crowded during the Gilded age</a:t>
            </a:r>
          </a:p>
          <a:p>
            <a:pPr lvl="1"/>
            <a:r>
              <a:rPr lang="en-US" dirty="0">
                <a:latin typeface="+mj-lt"/>
              </a:rPr>
              <a:t>Immigrants rented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Tenements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which are apartments that are very small and/or run down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uiowa.edu/~policult/assets/Depression_antiPoverty/hine_ten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720" y="1219200"/>
            <a:ext cx="452628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77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wealthy used Social Darwinism to explain the plight of the new immigrants and other poor working class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382000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Social Darwinism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The rich are rich because they are superior, the poor because they are inferior. </a:t>
            </a:r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en-US" sz="3200" u="sng" dirty="0" smtClean="0">
                <a:solidFill>
                  <a:srgbClr val="FF0000"/>
                </a:solidFill>
              </a:rPr>
              <a:t>Success</a:t>
            </a:r>
            <a:r>
              <a:rPr lang="en-US" sz="3200" dirty="0" smtClean="0">
                <a:solidFill>
                  <a:srgbClr val="FF0000"/>
                </a:solidFill>
              </a:rPr>
              <a:t> of the fittest” </a:t>
            </a:r>
          </a:p>
          <a:p>
            <a:pPr lvl="2">
              <a:lnSpc>
                <a:spcPct val="90000"/>
              </a:lnSpc>
            </a:pPr>
            <a:endParaRPr lang="en-US" sz="3200" dirty="0" smtClean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Used to justify </a:t>
            </a:r>
            <a:r>
              <a:rPr lang="en-US" sz="3200" dirty="0" smtClean="0">
                <a:solidFill>
                  <a:srgbClr val="FF0000"/>
                </a:solidFill>
              </a:rPr>
              <a:t>racial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ethnic</a:t>
            </a:r>
            <a:r>
              <a:rPr lang="en-US" sz="3200" dirty="0" smtClean="0"/>
              <a:t>, and now </a:t>
            </a:r>
            <a:r>
              <a:rPr lang="en-US" sz="3200" dirty="0" smtClean="0">
                <a:solidFill>
                  <a:srgbClr val="FF0000"/>
                </a:solidFill>
              </a:rPr>
              <a:t>socio-economic </a:t>
            </a:r>
            <a:r>
              <a:rPr lang="en-US" sz="3200" dirty="0" smtClean="0"/>
              <a:t>inequality in America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97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Social Darwinism as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http://shs.westport.k12.ct.us/jwb/HonorsUS/NatAm/TypesDev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1268" cy="6858000"/>
          </a:xfrm>
          <a:prstGeom prst="rect">
            <a:avLst/>
          </a:prstGeom>
          <a:noFill/>
        </p:spPr>
      </p:pic>
      <p:pic>
        <p:nvPicPr>
          <p:cNvPr id="77828" name="Picture 4" descr="http://www.onepennysheet.com/wp-content/uploads/2010/09/head-measurer_of_tremearne_side_view-e1285537141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57869"/>
            <a:ext cx="3602942" cy="2466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1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141763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Progressive Reform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886200" cy="46783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Progressives</a:t>
            </a:r>
            <a:r>
              <a:rPr lang="en-US" dirty="0">
                <a:latin typeface="Georgia" pitchFamily="18" charset="0"/>
              </a:rPr>
              <a:t> were reformers who attempted to solve problems caused by industry, growth of cities and laissez </a:t>
            </a:r>
            <a:r>
              <a:rPr lang="en-US" dirty="0" smtClean="0">
                <a:latin typeface="Georgia" pitchFamily="18" charset="0"/>
              </a:rPr>
              <a:t>faire</a:t>
            </a:r>
            <a:r>
              <a:rPr lang="en-US" dirty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Government.</a:t>
            </a: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00011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55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movement away from an agricultural economy towards an economy based on the manufacturing of goods and services.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the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goods which used to be made individually by hand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 grow rapidly as a result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Encouraged inventors to create new machines and methods of accomplishing tasks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3183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600" dirty="0" smtClean="0">
                <a:effectLst/>
                <a:latin typeface="Arial Black" pitchFamily="34" charset="0"/>
              </a:rPr>
              <a:t>journalists </a:t>
            </a:r>
            <a:r>
              <a:rPr lang="en-US" sz="3600" dirty="0">
                <a:effectLst/>
                <a:latin typeface="Arial Black" pitchFamily="34" charset="0"/>
              </a:rPr>
              <a:t>and photographers who exposed the abuses of wealth and power. 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600" dirty="0">
                <a:effectLst/>
                <a:latin typeface="Arial Black" pitchFamily="34" charset="0"/>
              </a:rPr>
              <a:t>They felt it was their job to write and expose corruption in industry, </a:t>
            </a:r>
            <a:r>
              <a:rPr lang="en-US" sz="3600" dirty="0" smtClean="0">
                <a:effectLst/>
                <a:latin typeface="Arial Black" pitchFamily="34" charset="0"/>
              </a:rPr>
              <a:t>cities, </a:t>
            </a:r>
            <a:r>
              <a:rPr lang="en-US" sz="3600" dirty="0">
                <a:effectLst/>
                <a:latin typeface="Arial Black" pitchFamily="34" charset="0"/>
              </a:rPr>
              <a:t>and government. </a:t>
            </a:r>
            <a:endParaRPr lang="en-US" sz="3600" dirty="0" smtClean="0">
              <a:effectLst/>
              <a:latin typeface="Arial Black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sz="3600" dirty="0">
              <a:effectLst/>
              <a:latin typeface="Arial Black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</a:rPr>
              <a:t>These Progressives 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exposed corruption but offered no solutions.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-37707" y="0"/>
            <a:ext cx="9144000" cy="183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u="sng" dirty="0">
                <a:solidFill>
                  <a:srgbClr val="FF0000"/>
                </a:solidFill>
                <a:effectLst/>
                <a:latin typeface="Impact" pitchFamily="34" charset="0"/>
              </a:rPr>
              <a:t>MUCKRAKERS</a:t>
            </a:r>
          </a:p>
          <a:p>
            <a:pPr>
              <a:spcBef>
                <a:spcPct val="50000"/>
              </a:spcBef>
              <a:defRPr/>
            </a:pP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1763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Muckrakers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50292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Upton Sinclair</a:t>
            </a:r>
            <a:r>
              <a:rPr lang="en-US" b="1" dirty="0" smtClean="0">
                <a:latin typeface="Georgia" pitchFamily="18" charset="0"/>
              </a:rPr>
              <a:t>- Exposed the filthy business practices in America Slaughter Houses in his book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the Jungle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971799"/>
            <a:ext cx="5486400" cy="39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63"/>
            <a:ext cx="8229600" cy="1143000"/>
          </a:xfrm>
        </p:spPr>
        <p:txBody>
          <a:bodyPr/>
          <a:lstStyle/>
          <a:p>
            <a:r>
              <a:rPr lang="en-US" dirty="0" smtClean="0"/>
              <a:t>Progressive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Theodore Roosevelt read the Jungle which encouraged him to champion </a:t>
            </a:r>
            <a:r>
              <a:rPr lang="en-US" dirty="0" smtClean="0"/>
              <a:t>progressive </a:t>
            </a:r>
            <a:r>
              <a:rPr lang="en-US" dirty="0" smtClean="0"/>
              <a:t>change</a:t>
            </a:r>
          </a:p>
          <a:p>
            <a:endParaRPr lang="en-US" dirty="0" smtClean="0"/>
          </a:p>
          <a:p>
            <a:r>
              <a:rPr lang="en-US" dirty="0" smtClean="0"/>
              <a:t>This led to the creation of the </a:t>
            </a:r>
            <a:r>
              <a:rPr lang="en-US" dirty="0" smtClean="0">
                <a:solidFill>
                  <a:srgbClr val="FF0000"/>
                </a:solidFill>
              </a:rPr>
              <a:t>Pure Food and Drug Act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Meat Inspection Act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202"/>
            <a:ext cx="9119198" cy="58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5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1763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Muckrakers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Jacob Riis- </a:t>
            </a:r>
            <a:r>
              <a:rPr lang="en-US" b="1" dirty="0" smtClean="0">
                <a:latin typeface="Georgia" pitchFamily="18" charset="0"/>
              </a:rPr>
              <a:t>Showed the horrible living conditions of </a:t>
            </a:r>
            <a:r>
              <a:rPr lang="en-US" b="1" dirty="0" smtClean="0">
                <a:latin typeface="Georgia" pitchFamily="18" charset="0"/>
              </a:rPr>
              <a:t>immigrants </a:t>
            </a:r>
            <a:r>
              <a:rPr lang="en-US" b="1" dirty="0" smtClean="0">
                <a:latin typeface="Georgia" pitchFamily="18" charset="0"/>
              </a:rPr>
              <a:t>in NY Slums in a photo journal entitled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How the Other </a:t>
            </a:r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alf Lives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47999"/>
            <a:ext cx="5105400" cy="391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16331"/>
            <a:ext cx="3352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1763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Muckrakers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John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Spargo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- </a:t>
            </a:r>
            <a:r>
              <a:rPr lang="en-US" b="1" dirty="0" smtClean="0">
                <a:latin typeface="Georgia" pitchFamily="18" charset="0"/>
              </a:rPr>
              <a:t>Chronicled the poor working conditions and abuses of Child Laborers in his book 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The Bitter Cry of Children</a:t>
            </a:r>
            <a:endParaRPr lang="en-US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9" y="3047999"/>
            <a:ext cx="5576713" cy="396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88" y="3657600"/>
            <a:ext cx="385233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7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Theodore “Teddy”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864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Republican Vice President to the William McKinley</a:t>
            </a:r>
          </a:p>
          <a:p>
            <a:r>
              <a:rPr lang="en-US" dirty="0" smtClean="0"/>
              <a:t>Became President after the assassination of McKinley in 1901</a:t>
            </a:r>
          </a:p>
          <a:p>
            <a:r>
              <a:rPr lang="en-US" dirty="0" smtClean="0"/>
              <a:t>Championed progressive reform and expanded </a:t>
            </a:r>
            <a:r>
              <a:rPr lang="en-US" dirty="0"/>
              <a:t>g</a:t>
            </a:r>
            <a:r>
              <a:rPr lang="en-US" dirty="0" smtClean="0"/>
              <a:t>overnment regulation of the economy</a:t>
            </a:r>
          </a:p>
          <a:p>
            <a:r>
              <a:rPr lang="en-US" dirty="0" smtClean="0"/>
              <a:t>Roosevelt’s </a:t>
            </a:r>
            <a:r>
              <a:rPr lang="en-US" dirty="0"/>
              <a:t>progressive </a:t>
            </a:r>
            <a:r>
              <a:rPr lang="en-US" dirty="0" smtClean="0"/>
              <a:t>policies became </a:t>
            </a:r>
            <a:r>
              <a:rPr lang="en-US" dirty="0"/>
              <a:t>known as the “</a:t>
            </a:r>
            <a:r>
              <a:rPr lang="en-US" dirty="0">
                <a:solidFill>
                  <a:srgbClr val="FF0000"/>
                </a:solidFill>
              </a:rPr>
              <a:t>Square Deal</a:t>
            </a:r>
            <a:r>
              <a:rPr lang="en-US" dirty="0"/>
              <a:t>” which focused on 3 basic ideas: </a:t>
            </a:r>
            <a:r>
              <a:rPr lang="en-US" dirty="0">
                <a:solidFill>
                  <a:srgbClr val="FF0000"/>
                </a:solidFill>
              </a:rPr>
              <a:t>Protection of Consumers, Control of big business, Conservation of natural resources.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86" y="1295400"/>
            <a:ext cx="380571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59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0"/>
            <a:ext cx="2743199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5105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Bully Pulpit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53641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As a Progressive President he used</a:t>
            </a:r>
          </a:p>
          <a:p>
            <a:pPr marL="457200" lvl="1" indent="0">
              <a:buNone/>
            </a:pPr>
            <a:r>
              <a:rPr lang="en-US" dirty="0"/>
              <a:t>h</a:t>
            </a:r>
            <a:r>
              <a:rPr lang="en-US" dirty="0" smtClean="0"/>
              <a:t>is influence to:</a:t>
            </a:r>
          </a:p>
          <a:p>
            <a:pPr lvl="1"/>
            <a:r>
              <a:rPr lang="en-US" dirty="0" smtClean="0"/>
              <a:t>Expanded the powers of the </a:t>
            </a:r>
            <a:r>
              <a:rPr lang="en-US" dirty="0" smtClean="0">
                <a:solidFill>
                  <a:srgbClr val="FF0000"/>
                </a:solidFill>
              </a:rPr>
              <a:t>ICC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Interstate Commerce Commission</a:t>
            </a:r>
            <a:r>
              <a:rPr lang="en-US" dirty="0" smtClean="0"/>
              <a:t>)to control Railroad rates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Enforced the </a:t>
            </a:r>
            <a:r>
              <a:rPr lang="en-US" dirty="0">
                <a:solidFill>
                  <a:srgbClr val="FF0000"/>
                </a:solidFill>
              </a:rPr>
              <a:t>Sherman Anti-Trust Act </a:t>
            </a:r>
            <a:r>
              <a:rPr lang="en-US" dirty="0"/>
              <a:t>(1890)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Trust Buster: </a:t>
            </a:r>
            <a:r>
              <a:rPr lang="en-US" dirty="0" smtClean="0"/>
              <a:t>he broke up many Monopolies</a:t>
            </a:r>
          </a:p>
          <a:p>
            <a:pPr lvl="1"/>
            <a:r>
              <a:rPr lang="en-US" dirty="0" smtClean="0"/>
              <a:t>Greatly increased the </a:t>
            </a:r>
            <a:r>
              <a:rPr lang="en-US" dirty="0" smtClean="0">
                <a:solidFill>
                  <a:srgbClr val="FF0000"/>
                </a:solidFill>
              </a:rPr>
              <a:t>National Parks System </a:t>
            </a:r>
            <a:r>
              <a:rPr lang="en-US" dirty="0" smtClean="0"/>
              <a:t>to enforce the </a:t>
            </a:r>
            <a:r>
              <a:rPr lang="en-US" dirty="0" smtClean="0">
                <a:solidFill>
                  <a:srgbClr val="FF0000"/>
                </a:solidFill>
              </a:rPr>
              <a:t>conservation </a:t>
            </a:r>
            <a:r>
              <a:rPr lang="en-US" dirty="0" smtClean="0">
                <a:solidFill>
                  <a:srgbClr val="000000"/>
                </a:solidFill>
              </a:rPr>
              <a:t>of</a:t>
            </a:r>
            <a:r>
              <a:rPr lang="en-US" dirty="0" smtClean="0"/>
              <a:t> natural resources</a:t>
            </a:r>
          </a:p>
          <a:p>
            <a:pPr lvl="1"/>
            <a:r>
              <a:rPr lang="en-US" dirty="0" smtClean="0"/>
              <a:t>Helped pass legislation leading to the creation of the </a:t>
            </a:r>
            <a:r>
              <a:rPr lang="en-US" dirty="0" smtClean="0">
                <a:solidFill>
                  <a:srgbClr val="FF0000"/>
                </a:solidFill>
              </a:rPr>
              <a:t>FDA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Food and Drug Administration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57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of </a:t>
            </a:r>
            <a:r>
              <a:rPr lang="en-US" dirty="0" smtClean="0"/>
              <a:t>the </a:t>
            </a:r>
            <a:r>
              <a:rPr lang="en-US" dirty="0" smtClean="0"/>
              <a:t>issues </a:t>
            </a:r>
            <a:r>
              <a:rPr lang="en-US" dirty="0" smtClean="0"/>
              <a:t>of </a:t>
            </a:r>
            <a:r>
              <a:rPr lang="en-US" dirty="0"/>
              <a:t>G</a:t>
            </a:r>
            <a:r>
              <a:rPr lang="en-US" dirty="0" smtClean="0"/>
              <a:t>ilded Age </a:t>
            </a:r>
            <a:r>
              <a:rPr lang="en-US" dirty="0" smtClean="0"/>
              <a:t>eventually </a:t>
            </a:r>
            <a:r>
              <a:rPr lang="en-US" dirty="0" smtClean="0"/>
              <a:t>led to the rise in popular support for Unions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Unions</a:t>
            </a:r>
            <a:r>
              <a:rPr lang="en-US" dirty="0" smtClean="0"/>
              <a:t> are worker organizations whose purpose is to protect the rights and interests of it’s members</a:t>
            </a:r>
          </a:p>
          <a:p>
            <a:endParaRPr lang="en-US" dirty="0"/>
          </a:p>
          <a:p>
            <a:r>
              <a:rPr lang="en-US" dirty="0" smtClean="0"/>
              <a:t>In order to do this with limited influence, Union’s employed many different tactics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3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 descr="bo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3660">
            <a:off x="3252835" y="1020785"/>
            <a:ext cx="1301750" cy="1524000"/>
          </a:xfrm>
          <a:prstGeom prst="rect">
            <a:avLst/>
          </a:prstGeom>
          <a:noFill/>
        </p:spPr>
      </p:pic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54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E00000"/>
                </a:solidFill>
                <a:latin typeface="Britannic Bold" pitchFamily="34" charset="0"/>
              </a:rPr>
              <a:t>Management vs. Labor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533400" y="1143000"/>
            <a:ext cx="19812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</a:rPr>
              <a:t>“Tools” of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</a:rPr>
              <a:t>Management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5410200" y="1143000"/>
            <a:ext cx="1981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“Tools” of </a:t>
            </a:r>
            <a:b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Labor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2514600" y="1828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4648200" y="1828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57200" y="2819400"/>
            <a:ext cx="3200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“scabs”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P. R. campaign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Pinkertons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lockout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blacklisting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court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injunctions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open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shops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257800" y="2819400"/>
            <a:ext cx="27432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boycotts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support rallies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picketing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closed shops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organized 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strikes</a:t>
            </a:r>
          </a:p>
          <a:p>
            <a:pPr marL="398463" indent="-39846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“wildcat” strikes</a:t>
            </a:r>
          </a:p>
        </p:txBody>
      </p:sp>
    </p:spTree>
    <p:extLst>
      <p:ext uri="{BB962C8B-B14F-4D97-AF65-F5344CB8AC3E}">
        <p14:creationId xmlns:p14="http://schemas.microsoft.com/office/powerpoint/2010/main" val="41896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" decel="100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" decel="100000"/>
                                        <p:tgtEl>
                                          <p:spTgt spid="76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7" grpId="0" animBg="1"/>
      <p:bldP spid="76808" grpId="0" animBg="1"/>
      <p:bldP spid="76811" grpId="0"/>
      <p:bldP spid="768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side did the Government take in labor disputes?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general the government sided with management against the labor unions</a:t>
            </a:r>
            <a:endParaRPr lang="en-US" dirty="0"/>
          </a:p>
        </p:txBody>
      </p:sp>
      <p:pic>
        <p:nvPicPr>
          <p:cNvPr id="1028" name="Picture 4" descr="Image result for government sides with busines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94900"/>
            <a:ext cx="5029200" cy="40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30480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you think that was the case?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5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6927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Inventors/Inventions </a:t>
            </a:r>
            <a:br>
              <a:rPr lang="en-US" dirty="0" smtClean="0"/>
            </a:br>
            <a:r>
              <a:rPr lang="en-US" sz="2000" dirty="0" smtClean="0"/>
              <a:t>The government issues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Patents</a:t>
            </a:r>
            <a:r>
              <a:rPr lang="en-US" sz="2000" dirty="0" smtClean="0"/>
              <a:t> which protect inventors rights to their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“Intellectual Property”</a:t>
            </a:r>
          </a:p>
        </p:txBody>
      </p:sp>
      <p:sp>
        <p:nvSpPr>
          <p:cNvPr id="614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143000"/>
            <a:ext cx="4492625" cy="55927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Whitney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Cotton </a:t>
            </a:r>
            <a:r>
              <a:rPr lang="en-US" sz="1800" dirty="0" smtClean="0"/>
              <a:t>Gin</a:t>
            </a:r>
            <a:r>
              <a:rPr lang="en-US" sz="1800" dirty="0"/>
              <a:t>(1793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Interchangeable parts </a:t>
            </a:r>
            <a:r>
              <a:rPr lang="en-US" sz="1800" dirty="0" smtClean="0"/>
              <a:t>(1798)</a:t>
            </a:r>
          </a:p>
          <a:p>
            <a:pPr lvl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Edison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u="sng" dirty="0" smtClean="0">
                <a:solidFill>
                  <a:srgbClr val="0000FF"/>
                </a:solidFill>
              </a:rPr>
              <a:t>Perfected the light bulb </a:t>
            </a:r>
            <a:r>
              <a:rPr lang="en-US" sz="1800" dirty="0" smtClean="0"/>
              <a:t>in 1880,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dirty="0" smtClean="0"/>
              <a:t>        and motion pictures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Organized </a:t>
            </a:r>
            <a:r>
              <a:rPr lang="en-US" sz="1800" u="sng" dirty="0" smtClean="0">
                <a:solidFill>
                  <a:srgbClr val="0000FF"/>
                </a:solidFill>
              </a:rPr>
              <a:t>power plants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Established first research lab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u="sng" dirty="0" smtClean="0"/>
              <a:t>Alexander Graham Bell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Telephone (1876)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u="sng" dirty="0" smtClean="0"/>
              <a:t>Henry Ford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Assembly Line</a:t>
            </a:r>
            <a:endParaRPr lang="en-US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u="sng" dirty="0" smtClean="0"/>
              <a:t>George Eastman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Camera (1885)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u="sng" dirty="0" smtClean="0"/>
              <a:t>Samuel Morse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Telegraph (1837)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Wright Brothers</a:t>
            </a:r>
            <a:endParaRPr lang="en-US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Airplane (1903)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u="sng" dirty="0" smtClean="0"/>
              <a:t>Marconi and Tesla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</a:t>
            </a:r>
          </a:p>
          <a:p>
            <a:pPr lvl="1">
              <a:lnSpc>
                <a:spcPct val="80000"/>
              </a:lnSpc>
              <a:defRPr/>
            </a:pPr>
            <a:endParaRPr lang="en-US" sz="1500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Bessemer</a:t>
            </a:r>
            <a:endParaRPr lang="en-US" sz="1900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Bessemer Steel Process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Inexpensive, high quality steel </a:t>
            </a:r>
          </a:p>
        </p:txBody>
      </p:sp>
      <p:pic>
        <p:nvPicPr>
          <p:cNvPr id="6150" name="Picture 8" descr="180px-1876_Bell_Speaking_into_Telepho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664" y="4793673"/>
            <a:ext cx="2286000" cy="187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3505200" y="6613525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</a:rPr>
              <a:t>Alexander Graham Bell</a:t>
            </a:r>
          </a:p>
        </p:txBody>
      </p:sp>
      <p:pic>
        <p:nvPicPr>
          <p:cNvPr id="6152" name="Picture 11" descr="300px-Wrightfly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9812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200px-Studijskifotoapar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200px-Camera_obscu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1285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6248400" y="5943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</a:rPr>
              <a:t>19</a:t>
            </a:r>
            <a:r>
              <a:rPr lang="en-US" altLang="en-US" sz="1000" baseline="30000">
                <a:latin typeface="Arial" charset="0"/>
              </a:rPr>
              <a:t>th</a:t>
            </a:r>
            <a:r>
              <a:rPr lang="en-US" altLang="en-US" sz="1000">
                <a:latin typeface="Arial" charset="0"/>
              </a:rPr>
              <a:t> Century Camera</a:t>
            </a:r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7467600" y="2438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charset="0"/>
                <a:hlinkClick r:id="rId9" action="ppaction://hlinkfile"/>
              </a:rPr>
              <a:t>Wright Brothers on 1903 Flight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7577137" y="4267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charset="0"/>
              </a:rPr>
              <a:t>Marconi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733800" y="3770312"/>
            <a:ext cx="2746375" cy="877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400" dirty="0" smtClean="0"/>
              <a:t>Tesla</a:t>
            </a:r>
            <a:endParaRPr lang="en-US" sz="1400" dirty="0"/>
          </a:p>
        </p:txBody>
      </p:sp>
      <p:pic>
        <p:nvPicPr>
          <p:cNvPr id="2050" name="Picture 2" descr="http://juliavanvalkenburg.files.wordpress.com/2014/04/thomas-edison-quote-on-work-opportunit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564120"/>
            <a:ext cx="2844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-tc.pbs.org/prod-media/newshour/photos/2013/07/10/Tesla_circa_1890_slideshow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30" y="2653001"/>
            <a:ext cx="1238461" cy="16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Rsx81bcCchOCZB20VuXtt0mXPVT9L2pHksV9iHohfikFOJaojuFw:www.worldsciencefestival.com/wp-content/uploads/2014/07/1926-ford-model-t-assembly-lin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27" y="3446174"/>
            <a:ext cx="2145048" cy="13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rtp.pt/icm/noticias/docs/a0/a0c652b2c49cf09f4669cc71c2adf2c2_762318729e6580ca96dde22a0c02161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79" y="2838918"/>
            <a:ext cx="2261131" cy="142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2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Progressive Era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Hour Work Day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5 day work weeks</a:t>
            </a:r>
          </a:p>
          <a:p>
            <a:endParaRPr lang="en-US" dirty="0" smtClean="0"/>
          </a:p>
          <a:p>
            <a:r>
              <a:rPr lang="en-US" dirty="0" smtClean="0"/>
              <a:t>Laws limiting Child Labor</a:t>
            </a:r>
          </a:p>
          <a:p>
            <a:endParaRPr lang="en-US" dirty="0" smtClean="0"/>
          </a:p>
          <a:p>
            <a:r>
              <a:rPr lang="en-US" dirty="0" smtClean="0"/>
              <a:t>Laws regulating working conditions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Pure Food and Drug Act- </a:t>
            </a:r>
            <a:r>
              <a:rPr lang="en-US" dirty="0" smtClean="0"/>
              <a:t>regulating the food industry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Anti-Trust Laws- </a:t>
            </a:r>
            <a:r>
              <a:rPr lang="en-US" dirty="0" smtClean="0"/>
              <a:t>Outlawing Monopolies. Government Officials who worked to accomplish this became known as </a:t>
            </a:r>
            <a:r>
              <a:rPr lang="en-US" b="1" dirty="0" smtClean="0">
                <a:solidFill>
                  <a:srgbClr val="FF0000"/>
                </a:solidFill>
              </a:rPr>
              <a:t>trust-busters</a:t>
            </a:r>
          </a:p>
          <a:p>
            <a:endParaRPr lang="en-US" dirty="0" smtClean="0"/>
          </a:p>
          <a:p>
            <a:r>
              <a:rPr lang="en-US" dirty="0" smtClean="0"/>
              <a:t>Regulations on rental properties</a:t>
            </a:r>
          </a:p>
          <a:p>
            <a:endParaRPr lang="en-US" dirty="0" smtClean="0"/>
          </a:p>
          <a:p>
            <a:r>
              <a:rPr lang="en-US" dirty="0" smtClean="0"/>
              <a:t>Expansion of Unions – Worker </a:t>
            </a:r>
            <a:r>
              <a:rPr lang="en-US" dirty="0"/>
              <a:t>b</a:t>
            </a:r>
            <a:r>
              <a:rPr lang="en-US" dirty="0" smtClean="0"/>
              <a:t>enefits and Rights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6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Importance of Steel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90600"/>
            <a:ext cx="4800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Stronger than most other metals of the period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Pliable</a:t>
            </a:r>
            <a:r>
              <a:rPr lang="en-US" dirty="0" smtClean="0"/>
              <a:t>, meaning it could bend without breaking</a:t>
            </a:r>
          </a:p>
          <a:p>
            <a:r>
              <a:rPr lang="en-US" dirty="0" smtClean="0"/>
              <a:t>Lighter than iron</a:t>
            </a:r>
          </a:p>
          <a:p>
            <a:r>
              <a:rPr lang="en-US" dirty="0"/>
              <a:t>Resists rust and corrosion</a:t>
            </a:r>
          </a:p>
          <a:p>
            <a:r>
              <a:rPr lang="en-US" dirty="0" smtClean="0"/>
              <a:t>Lower </a:t>
            </a:r>
            <a:r>
              <a:rPr lang="en-US" dirty="0"/>
              <a:t>production cost after the advent of the </a:t>
            </a:r>
            <a:r>
              <a:rPr lang="en-US" dirty="0">
                <a:solidFill>
                  <a:srgbClr val="0000FF"/>
                </a:solidFill>
              </a:rPr>
              <a:t>Bessemer process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1072" y="1828800"/>
            <a:ext cx="4412928" cy="5029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600" dirty="0" smtClean="0"/>
              <a:t>Engineers use </a:t>
            </a:r>
            <a:r>
              <a:rPr lang="en-US" sz="2600" dirty="0"/>
              <a:t>steel to create skyscrapers and </a:t>
            </a:r>
            <a:r>
              <a:rPr lang="en-US" sz="2600" dirty="0" smtClean="0"/>
              <a:t>long </a:t>
            </a:r>
            <a:r>
              <a:rPr lang="en-US" sz="2600" dirty="0"/>
              <a:t>bridges (Brooklyn Bridge</a:t>
            </a:r>
            <a:r>
              <a:rPr lang="en-US" sz="2600" dirty="0" smtClean="0"/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6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600" dirty="0" smtClean="0"/>
              <a:t>Steel </a:t>
            </a:r>
            <a:r>
              <a:rPr lang="en-US" sz="2600" dirty="0"/>
              <a:t>is used in </a:t>
            </a:r>
            <a:r>
              <a:rPr lang="en-US" sz="2600" dirty="0" smtClean="0"/>
              <a:t>farm equip., </a:t>
            </a:r>
            <a:r>
              <a:rPr lang="en-US" sz="2600" dirty="0"/>
              <a:t>canned </a:t>
            </a:r>
            <a:r>
              <a:rPr lang="en-US" sz="2600" dirty="0" smtClean="0"/>
              <a:t>goods, and </a:t>
            </a:r>
            <a:r>
              <a:rPr lang="en-US" sz="2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railroads</a:t>
            </a:r>
          </a:p>
          <a:p>
            <a:pPr>
              <a:lnSpc>
                <a:spcPct val="80000"/>
              </a:lnSpc>
              <a:defRPr/>
            </a:pPr>
            <a:endParaRPr lang="en-US" sz="26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mytrumpet.files.wordpress.com/2010/08/steel-smelting-7768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343400" cy="33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32670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39"/>
            <a:ext cx="7772400" cy="1143000"/>
          </a:xfrm>
        </p:spPr>
        <p:txBody>
          <a:bodyPr/>
          <a:lstStyle/>
          <a:p>
            <a:r>
              <a:rPr lang="en-US" dirty="0" smtClean="0"/>
              <a:t>Agricultural Advances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New inventions during the Industrial Age increased the speed and effectiveness of American Farms</a:t>
            </a:r>
            <a:endParaRPr lang="en-US" dirty="0"/>
          </a:p>
        </p:txBody>
      </p:sp>
      <p:pic>
        <p:nvPicPr>
          <p:cNvPr id="93186" name="Picture 2" descr="http://sau53.org/dcs/classes/8grade/cemetery/hill/farm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5715000" cy="3524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089265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Deere and the plow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71938" cy="4267200"/>
          </a:xfrm>
        </p:spPr>
        <p:txBody>
          <a:bodyPr/>
          <a:lstStyle/>
          <a:p>
            <a:r>
              <a:rPr lang="en-US" sz="2800" dirty="0"/>
              <a:t>In 1836, </a:t>
            </a:r>
            <a:r>
              <a:rPr lang="en-US" sz="2800" dirty="0">
                <a:solidFill>
                  <a:srgbClr val="FF0000"/>
                </a:solidFill>
              </a:rPr>
              <a:t>John Deere </a:t>
            </a:r>
            <a:r>
              <a:rPr lang="en-US" sz="2800" dirty="0"/>
              <a:t>invented a lightweight </a:t>
            </a:r>
            <a:r>
              <a:rPr lang="en-US" sz="2800" dirty="0">
                <a:solidFill>
                  <a:srgbClr val="FF0000"/>
                </a:solidFill>
              </a:rPr>
              <a:t>plow</a:t>
            </a:r>
            <a:r>
              <a:rPr lang="en-US" sz="2800" dirty="0"/>
              <a:t> with a steel cutting edge. </a:t>
            </a:r>
          </a:p>
          <a:p>
            <a:r>
              <a:rPr lang="en-US" sz="2800" dirty="0"/>
              <a:t>Deere’s plow made preparing the ground for planting much less work. </a:t>
            </a:r>
          </a:p>
        </p:txBody>
      </p:sp>
      <p:pic>
        <p:nvPicPr>
          <p:cNvPr id="31749" name="Picture 5" descr="john_deere_plow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606675"/>
            <a:ext cx="4267200" cy="3205163"/>
          </a:xfrm>
        </p:spPr>
      </p:pic>
    </p:spTree>
    <p:extLst>
      <p:ext uri="{BB962C8B-B14F-4D97-AF65-F5344CB8AC3E}">
        <p14:creationId xmlns:p14="http://schemas.microsoft.com/office/powerpoint/2010/main" val="3379879407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Cyrus McCormick and the reaper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1148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Cyrus McCormick </a:t>
            </a:r>
            <a:r>
              <a:rPr lang="en-US" sz="2800" dirty="0"/>
              <a:t>invented a mechanical reaper, </a:t>
            </a:r>
            <a:r>
              <a:rPr lang="en-US" sz="2800" dirty="0" smtClean="0"/>
              <a:t>to cut </a:t>
            </a:r>
            <a:r>
              <a:rPr lang="en-US" sz="2800" dirty="0"/>
              <a:t>grain from the fields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This allowed farmers to plant much more seed because they could harvest it easier. </a:t>
            </a:r>
          </a:p>
        </p:txBody>
      </p:sp>
      <p:pic>
        <p:nvPicPr>
          <p:cNvPr id="32773" name="Picture 5" descr="reap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905000"/>
            <a:ext cx="3810000" cy="1981200"/>
          </a:xfrm>
        </p:spPr>
      </p:pic>
      <p:pic>
        <p:nvPicPr>
          <p:cNvPr id="32775" name="Picture 7" descr="6820_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353050" y="4038600"/>
            <a:ext cx="2743200" cy="2057400"/>
          </a:xfrm>
        </p:spPr>
      </p:pic>
    </p:spTree>
    <p:extLst>
      <p:ext uri="{BB962C8B-B14F-4D97-AF65-F5344CB8AC3E}">
        <p14:creationId xmlns:p14="http://schemas.microsoft.com/office/powerpoint/2010/main" val="33777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Threshing Machine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39624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threshing machine </a:t>
            </a:r>
            <a:r>
              <a:rPr lang="en-US" sz="2800" dirty="0"/>
              <a:t>separated the kernels of wheat from the husks, which was a far faster way of getting wheat than </a:t>
            </a:r>
            <a:r>
              <a:rPr lang="en-US" sz="2800" dirty="0" smtClean="0"/>
              <a:t>threshing </a:t>
            </a:r>
            <a:r>
              <a:rPr lang="en-US" sz="2800" dirty="0"/>
              <a:t>by hand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Like the reaper, the </a:t>
            </a:r>
            <a:r>
              <a:rPr lang="en-US" sz="2800" dirty="0"/>
              <a:t>threshing machine increased </a:t>
            </a:r>
            <a:r>
              <a:rPr lang="en-US" sz="2800" dirty="0" smtClean="0"/>
              <a:t>the amount of wheat an individual farmer could grow.</a:t>
            </a:r>
            <a:endParaRPr lang="en-US" sz="2800" dirty="0"/>
          </a:p>
        </p:txBody>
      </p:sp>
      <p:pic>
        <p:nvPicPr>
          <p:cNvPr id="34821" name="Picture 5" descr="02 threshing mach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09999" y="1828800"/>
            <a:ext cx="5274345" cy="3048000"/>
          </a:xfrm>
        </p:spPr>
      </p:pic>
    </p:spTree>
    <p:extLst>
      <p:ext uri="{BB962C8B-B14F-4D97-AF65-F5344CB8AC3E}">
        <p14:creationId xmlns:p14="http://schemas.microsoft.com/office/powerpoint/2010/main" val="24146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1833</Words>
  <Application>Microsoft Macintosh PowerPoint</Application>
  <PresentationFormat>On-screen Show (4:3)</PresentationFormat>
  <Paragraphs>282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America at the turn of the Century</vt:lpstr>
      <vt:lpstr>PowerPoint Presentation</vt:lpstr>
      <vt:lpstr>Industrialization</vt:lpstr>
      <vt:lpstr>Inventors/Inventions  The government issues Patents which protect inventors rights to their “Intellectual Property”</vt:lpstr>
      <vt:lpstr>Importance of Steel</vt:lpstr>
      <vt:lpstr>Agricultural Advances</vt:lpstr>
      <vt:lpstr>John Deere and the plow</vt:lpstr>
      <vt:lpstr>Cyrus McCormick and the reaper</vt:lpstr>
      <vt:lpstr>The Threshing Machine</vt:lpstr>
      <vt:lpstr>The cotton gin</vt:lpstr>
      <vt:lpstr>Significance</vt:lpstr>
      <vt:lpstr>Impact of Railroads on America during the Gilded Age</vt:lpstr>
      <vt:lpstr>Railroad Legislation </vt:lpstr>
      <vt:lpstr>Rise of Big Business</vt:lpstr>
      <vt:lpstr>Horizontal Consolidation</vt:lpstr>
      <vt:lpstr>Horizontal Consolidation</vt:lpstr>
      <vt:lpstr>Vertical  Integration</vt:lpstr>
      <vt:lpstr>Vertical and Horizontal Integration</vt:lpstr>
      <vt:lpstr>Robber Barons or Captains of Industry?</vt:lpstr>
      <vt:lpstr>Robber Barons or Captains of Industry?</vt:lpstr>
      <vt:lpstr>Robber Barons or Captains of Industry?</vt:lpstr>
      <vt:lpstr>Political Corruption</vt:lpstr>
      <vt:lpstr>Abuses of Big Business</vt:lpstr>
      <vt:lpstr>Issues of the Gilded Age</vt:lpstr>
      <vt:lpstr>Issues of the Gilded Age</vt:lpstr>
      <vt:lpstr>Issues of the Gilded Age</vt:lpstr>
      <vt:lpstr>The wealthy used Social Darwinism to explain the plight of the new immigrants and other poor working class people</vt:lpstr>
      <vt:lpstr>Social Darwinism as Science</vt:lpstr>
      <vt:lpstr>Progressive Reform</vt:lpstr>
      <vt:lpstr>PowerPoint Presentation</vt:lpstr>
      <vt:lpstr>Muckrakers</vt:lpstr>
      <vt:lpstr>Progressive Reform</vt:lpstr>
      <vt:lpstr>Muckrakers</vt:lpstr>
      <vt:lpstr>Muckrakers</vt:lpstr>
      <vt:lpstr>Theodore “Teddy” Roosevelt</vt:lpstr>
      <vt:lpstr>The Bully Pulpit</vt:lpstr>
      <vt:lpstr>Organized Labor</vt:lpstr>
      <vt:lpstr>PowerPoint Presentation</vt:lpstr>
      <vt:lpstr>Which side did the Government take in labor disputes?</vt:lpstr>
      <vt:lpstr>Progressive Era Reforms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  1870-1900</dc:title>
  <dc:creator>Tom Carlisle</dc:creator>
  <cp:lastModifiedBy>Teacher Iron</cp:lastModifiedBy>
  <cp:revision>70</cp:revision>
  <dcterms:created xsi:type="dcterms:W3CDTF">2014-12-02T15:34:58Z</dcterms:created>
  <dcterms:modified xsi:type="dcterms:W3CDTF">2018-11-09T21:22:04Z</dcterms:modified>
</cp:coreProperties>
</file>